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22"/>
  </p:notesMasterIdLst>
  <p:sldIdLst>
    <p:sldId id="280" r:id="rId3"/>
    <p:sldId id="271" r:id="rId4"/>
    <p:sldId id="314" r:id="rId5"/>
    <p:sldId id="315" r:id="rId6"/>
    <p:sldId id="316" r:id="rId7"/>
    <p:sldId id="258" r:id="rId8"/>
    <p:sldId id="262" r:id="rId9"/>
    <p:sldId id="317" r:id="rId10"/>
    <p:sldId id="310" r:id="rId11"/>
    <p:sldId id="312" r:id="rId12"/>
    <p:sldId id="311" r:id="rId13"/>
    <p:sldId id="269" r:id="rId14"/>
    <p:sldId id="287" r:id="rId15"/>
    <p:sldId id="288" r:id="rId16"/>
    <p:sldId id="290" r:id="rId17"/>
    <p:sldId id="281" r:id="rId18"/>
    <p:sldId id="282" r:id="rId19"/>
    <p:sldId id="283" r:id="rId20"/>
    <p:sldId id="28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Robo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303" autoAdjust="0"/>
  </p:normalViewPr>
  <p:slideViewPr>
    <p:cSldViewPr>
      <p:cViewPr varScale="1">
        <p:scale>
          <a:sx n="82" d="100"/>
          <a:sy n="82" d="100"/>
        </p:scale>
        <p:origin x="954"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d3/d3-scale#continuous-scal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d3/d3-scale#continuous-scal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third section, </a:t>
            </a:r>
            <a:r>
              <a:rPr lang="en-US" sz="1100" dirty="0">
                <a:solidFill>
                  <a:schemeClr val="bg1"/>
                </a:solidFill>
              </a:rPr>
              <a:t>Scaling Data</a:t>
            </a:r>
            <a:endParaRPr lang="en-US" dirty="0"/>
          </a:p>
          <a:p>
            <a:pPr lvl="0" rtl="0">
              <a:spcBef>
                <a:spcPts val="0"/>
              </a:spcBef>
              <a:buNone/>
            </a:pPr>
            <a:r>
              <a:rPr lang="en-US" dirty="0"/>
              <a:t>In the previous section we created visuals from data</a:t>
            </a:r>
          </a:p>
          <a:p>
            <a:pPr lvl="0" rtl="0">
              <a:spcBef>
                <a:spcPts val="0"/>
              </a:spcBef>
              <a:buNone/>
            </a:pPr>
            <a:r>
              <a:rPr lang="en-US" dirty="0"/>
              <a:t>During that process, we manually calculated scales for various dimensions of our data, which we used to determine x and y locations, size of the bubbles, and color</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dirty="0"/>
          </a:p>
        </p:txBody>
      </p:sp>
    </p:spTree>
    <p:extLst>
      <p:ext uri="{BB962C8B-B14F-4D97-AF65-F5344CB8AC3E}">
        <p14:creationId xmlns:p14="http://schemas.microsoft.com/office/powerpoint/2010/main" val="75923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dirty="0">
                <a:solidFill>
                  <a:srgbClr val="434343"/>
                </a:solidFill>
              </a:rPr>
              <a:t>Continuous: map a continuous, quantitative domain to a contiguous range</a:t>
            </a:r>
          </a:p>
          <a:p>
            <a:pPr lvl="0" rtl="0">
              <a:spcBef>
                <a:spcPts val="0"/>
              </a:spcBef>
              <a:buNone/>
            </a:pPr>
            <a:r>
              <a:rPr lang="en-US" sz="1100" dirty="0">
                <a:solidFill>
                  <a:srgbClr val="434343"/>
                </a:solidFill>
              </a:rPr>
              <a:t>	Similar to a mathematical function: any number in, get a transformed number out</a:t>
            </a:r>
          </a:p>
          <a:p>
            <a:pPr lvl="0" rtl="0">
              <a:spcBef>
                <a:spcPts val="0"/>
              </a:spcBef>
              <a:buNone/>
            </a:pPr>
            <a:r>
              <a:rPr lang="en-US" sz="1100" dirty="0">
                <a:solidFill>
                  <a:srgbClr val="434343"/>
                </a:solidFill>
              </a:rPr>
              <a:t>	linear, power, square roots, log, and also time</a:t>
            </a:r>
          </a:p>
          <a:p>
            <a:pPr lvl="0" rtl="0">
              <a:spcBef>
                <a:spcPts val="0"/>
              </a:spcBef>
              <a:buNone/>
            </a:pPr>
            <a:endParaRPr lang="en-US" sz="1100" dirty="0">
              <a:solidFill>
                <a:srgbClr val="434343"/>
              </a:solidFill>
            </a:endParaRPr>
          </a:p>
          <a:p>
            <a:pPr lvl="0" rtl="0">
              <a:spcBef>
                <a:spcPts val="0"/>
              </a:spcBef>
              <a:buNone/>
            </a:pPr>
            <a:r>
              <a:rPr lang="en-US" sz="1100" dirty="0">
                <a:solidFill>
                  <a:srgbClr val="434343"/>
                </a:solidFill>
              </a:rPr>
              <a:t>Sequential: map a continuous, quantitative domain to a continuous, fixed interpreter</a:t>
            </a:r>
          </a:p>
          <a:p>
            <a:pPr lvl="0" rtl="0">
              <a:spcBef>
                <a:spcPts val="0"/>
              </a:spcBef>
              <a:buNone/>
            </a:pPr>
            <a:r>
              <a:rPr lang="en-US" sz="1100" dirty="0">
                <a:solidFill>
                  <a:srgbClr val="434343"/>
                </a:solidFill>
              </a:rPr>
              <a:t>	</a:t>
            </a:r>
            <a:r>
              <a:rPr lang="en-US" sz="1100" b="0" i="0" kern="1200" dirty="0">
                <a:solidFill>
                  <a:schemeClr val="tx1"/>
                </a:solidFill>
                <a:effectLst/>
                <a:latin typeface="+mn-lt"/>
                <a:ea typeface="+mn-ea"/>
                <a:cs typeface="+mn-cs"/>
              </a:rPr>
              <a:t>Sequential scales are similar to </a:t>
            </a:r>
            <a:r>
              <a:rPr lang="en-US" sz="1100" b="0" i="0" u="none" strike="noStrike" kern="1200" dirty="0">
                <a:solidFill>
                  <a:schemeClr val="tx1"/>
                </a:solidFill>
                <a:effectLst/>
                <a:latin typeface="+mn-lt"/>
                <a:ea typeface="+mn-ea"/>
                <a:cs typeface="+mn-cs"/>
                <a:hlinkClick r:id="rId3"/>
              </a:rPr>
              <a:t>continuous scales</a:t>
            </a:r>
            <a:r>
              <a:rPr lang="en-US" sz="1100" b="0" i="0" kern="1200" dirty="0">
                <a:solidFill>
                  <a:schemeClr val="tx1"/>
                </a:solidFill>
                <a:effectLst/>
                <a:latin typeface="+mn-lt"/>
                <a:ea typeface="+mn-ea"/>
                <a:cs typeface="+mn-cs"/>
              </a:rPr>
              <a:t> in that they map a continuous, numeric input domain to a continuous output range. However, unlike continuous scales, the output range of a sequential scale is fixed by its interpolator and not configurable. </a:t>
            </a:r>
            <a:endParaRPr lang="en-US" sz="1100" dirty="0">
              <a:solidFill>
                <a:srgbClr val="434343"/>
              </a:solidFill>
            </a:endParaRPr>
          </a:p>
          <a:p>
            <a:pPr lvl="0" rtl="0">
              <a:spcBef>
                <a:spcPts val="0"/>
              </a:spcBef>
              <a:buNone/>
            </a:pPr>
            <a:endParaRPr lang="en-US" sz="1100" dirty="0">
              <a:solidFill>
                <a:srgbClr val="434343"/>
              </a:solidFill>
            </a:endParaRPr>
          </a:p>
          <a:p>
            <a:pPr lvl="0" rtl="0">
              <a:spcBef>
                <a:spcPts val="0"/>
              </a:spcBef>
              <a:buNone/>
            </a:pPr>
            <a:r>
              <a:rPr lang="en-US" sz="1100" dirty="0">
                <a:solidFill>
                  <a:srgbClr val="434343"/>
                </a:solidFill>
              </a:rPr>
              <a:t>Quantize: map a continuous, quantitative domain to a discrete range:</a:t>
            </a:r>
          </a:p>
          <a:p>
            <a:pPr lvl="0" rtl="0">
              <a:spcBef>
                <a:spcPts val="0"/>
              </a:spcBef>
              <a:buNone/>
            </a:pPr>
            <a:r>
              <a:rPr lang="en-US" sz="1100" dirty="0">
                <a:solidFill>
                  <a:srgbClr val="434343"/>
                </a:solidFill>
              </a:rPr>
              <a:t>	Binning, creating bars</a:t>
            </a:r>
          </a:p>
          <a:p>
            <a:pPr lvl="0" rtl="0">
              <a:spcBef>
                <a:spcPts val="0"/>
              </a:spcBef>
              <a:buNone/>
            </a:pPr>
            <a:endParaRPr lang="en-US" sz="1100" dirty="0">
              <a:solidFill>
                <a:srgbClr val="434343"/>
              </a:solidFill>
            </a:endParaRPr>
          </a:p>
          <a:p>
            <a:pPr lvl="0" rtl="0">
              <a:spcBef>
                <a:spcPts val="0"/>
              </a:spcBef>
              <a:buNone/>
            </a:pPr>
            <a:r>
              <a:rPr lang="en-US" sz="1100" dirty="0">
                <a:solidFill>
                  <a:srgbClr val="434343"/>
                </a:solidFill>
              </a:rPr>
              <a:t>Ordinal: discrete codomain to a discrete range: </a:t>
            </a:r>
          </a:p>
          <a:p>
            <a:pPr lvl="0" rtl="0">
              <a:spcBef>
                <a:spcPts val="0"/>
              </a:spcBef>
              <a:buNone/>
            </a:pPr>
            <a:r>
              <a:rPr lang="en-US" sz="1100" dirty="0">
                <a:solidFill>
                  <a:srgbClr val="434343"/>
                </a:solidFill>
              </a:rPr>
              <a:t>	Good example are color maps</a:t>
            </a:r>
            <a:endParaRPr lang="en-US" dirty="0"/>
          </a:p>
        </p:txBody>
      </p:sp>
    </p:spTree>
    <p:extLst>
      <p:ext uri="{BB962C8B-B14F-4D97-AF65-F5344CB8AC3E}">
        <p14:creationId xmlns:p14="http://schemas.microsoft.com/office/powerpoint/2010/main" val="2949408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0696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the previous video we learned about SVG elements and created lines, rectangles, circles and ellipses</a:t>
            </a:r>
          </a:p>
          <a:p>
            <a:pPr lvl="0" rtl="0">
              <a:spcBef>
                <a:spcPts val="0"/>
              </a:spcBef>
              <a:buNone/>
            </a:pPr>
            <a:endParaRPr lang="en-US" dirty="0"/>
          </a:p>
          <a:p>
            <a:pPr lvl="0" rtl="0">
              <a:spcBef>
                <a:spcPts val="0"/>
              </a:spcBef>
              <a:buNone/>
            </a:pPr>
            <a:r>
              <a:rPr lang="en-US" dirty="0"/>
              <a:t>This is the second video of this section, Creating visuals with data</a:t>
            </a:r>
            <a:endParaRPr dirty="0"/>
          </a:p>
        </p:txBody>
      </p:sp>
    </p:spTree>
    <p:extLst>
      <p:ext uri="{BB962C8B-B14F-4D97-AF65-F5344CB8AC3E}">
        <p14:creationId xmlns:p14="http://schemas.microsoft.com/office/powerpoint/2010/main" val="2712884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aseline="0" dirty="0"/>
              <a:t>In this video, we will </a:t>
            </a:r>
            <a:endParaRPr lang="en-US" dirty="0"/>
          </a:p>
          <a:p>
            <a:pPr lvl="0" rtl="0">
              <a:spcBef>
                <a:spcPts val="0"/>
              </a:spcBef>
              <a:buNone/>
            </a:pPr>
            <a:endParaRPr lang="en-US" dirty="0"/>
          </a:p>
        </p:txBody>
      </p:sp>
    </p:spTree>
    <p:extLst>
      <p:ext uri="{BB962C8B-B14F-4D97-AF65-F5344CB8AC3E}">
        <p14:creationId xmlns:p14="http://schemas.microsoft.com/office/powerpoint/2010/main" val="237258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88485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the previous video saw how to use data binding to create new visuals</a:t>
            </a:r>
          </a:p>
          <a:p>
            <a:pPr lvl="0" rtl="0">
              <a:spcBef>
                <a:spcPts val="0"/>
              </a:spcBef>
              <a:buNone/>
            </a:pPr>
            <a:endParaRPr lang="en-US" dirty="0"/>
          </a:p>
          <a:p>
            <a:pPr lvl="0" rtl="0">
              <a:spcBef>
                <a:spcPts val="0"/>
              </a:spcBef>
              <a:buNone/>
            </a:pPr>
            <a:r>
              <a:rPr lang="en-US" dirty="0"/>
              <a:t>This is the third video of this section, Visual styling with data</a:t>
            </a:r>
          </a:p>
        </p:txBody>
      </p:sp>
    </p:spTree>
    <p:extLst>
      <p:ext uri="{BB962C8B-B14F-4D97-AF65-F5344CB8AC3E}">
        <p14:creationId xmlns:p14="http://schemas.microsoft.com/office/powerpoint/2010/main" val="316923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15752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826558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20395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learn how to use several of the built in scaling and mapping techniques in D3.js</a:t>
            </a:r>
          </a:p>
          <a:p>
            <a:pPr lvl="0" rtl="0">
              <a:spcBef>
                <a:spcPts val="0"/>
              </a:spcBef>
              <a:buNone/>
            </a:pPr>
            <a:r>
              <a:rPr lang="en-US" dirty="0"/>
              <a:t>And how those simplify our code</a:t>
            </a:r>
          </a:p>
          <a:p>
            <a:pPr lvl="0" rtl="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we will look at three topics</a:t>
            </a:r>
          </a:p>
          <a:p>
            <a:pPr lvl="0" rtl="0">
              <a:spcBef>
                <a:spcPts val="0"/>
              </a:spcBef>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the first video we will take a look at how scales help us map data to the display, and we will examine several of the different types of scales available in D3.js</a:t>
            </a:r>
          </a:p>
        </p:txBody>
      </p:sp>
    </p:spTree>
    <p:extLst>
      <p:ext uri="{BB962C8B-B14F-4D97-AF65-F5344CB8AC3E}">
        <p14:creationId xmlns:p14="http://schemas.microsoft.com/office/powerpoint/2010/main" val="112408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With that overview of scales, we will move on to directly using linear scales to create our visuals.  We’ll use these to calculate the x and y positions, and also the radius.  We will also see how to simplifies our code as compared to performing manual calculations.</a:t>
            </a:r>
          </a:p>
        </p:txBody>
      </p:sp>
    </p:spTree>
    <p:extLst>
      <p:ext uri="{BB962C8B-B14F-4D97-AF65-F5344CB8AC3E}">
        <p14:creationId xmlns:p14="http://schemas.microsoft.com/office/powerpoint/2010/main" val="2941324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the final video of this section, we will add to our code a color scale that selects color for our visuals based upon the regions within the data.</a:t>
            </a:r>
          </a:p>
        </p:txBody>
      </p:sp>
    </p:spTree>
    <p:extLst>
      <p:ext uri="{BB962C8B-B14F-4D97-AF65-F5344CB8AC3E}">
        <p14:creationId xmlns:p14="http://schemas.microsoft.com/office/powerpoint/2010/main" val="183312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video of this section,  An overview of scales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video, we are going to learn how to use linear scales to map our data to the visual area of our presentation</a:t>
            </a:r>
          </a:p>
          <a:p>
            <a:pPr lvl="0" rtl="0">
              <a:spcBef>
                <a:spcPts val="0"/>
              </a:spcBef>
              <a:buNone/>
            </a:pPr>
            <a:endParaRPr lang="en-US" dirty="0"/>
          </a:p>
          <a:p>
            <a:pPr lvl="0" rtl="0">
              <a:spcBef>
                <a:spcPts val="0"/>
              </a:spcBef>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dirty="0">
                <a:solidFill>
                  <a:srgbClr val="434343"/>
                </a:solidFill>
              </a:rPr>
              <a:t>Continuous: map a continuous, quantitative domain to a contiguous range</a:t>
            </a:r>
          </a:p>
          <a:p>
            <a:pPr lvl="0" rtl="0">
              <a:spcBef>
                <a:spcPts val="0"/>
              </a:spcBef>
              <a:buNone/>
            </a:pPr>
            <a:r>
              <a:rPr lang="en-US" sz="1100" dirty="0">
                <a:solidFill>
                  <a:srgbClr val="434343"/>
                </a:solidFill>
              </a:rPr>
              <a:t>	Similar to a mathematical function: any number in, get a transformed number out</a:t>
            </a:r>
          </a:p>
          <a:p>
            <a:pPr lvl="0" rtl="0">
              <a:spcBef>
                <a:spcPts val="0"/>
              </a:spcBef>
              <a:buNone/>
            </a:pPr>
            <a:r>
              <a:rPr lang="en-US" sz="1100" dirty="0">
                <a:solidFill>
                  <a:srgbClr val="434343"/>
                </a:solidFill>
              </a:rPr>
              <a:t>	linear, power, square roots, log, and also time</a:t>
            </a:r>
          </a:p>
          <a:p>
            <a:pPr lvl="0" rtl="0">
              <a:spcBef>
                <a:spcPts val="0"/>
              </a:spcBef>
              <a:buNone/>
            </a:pPr>
            <a:endParaRPr lang="en-US" sz="1100" dirty="0">
              <a:solidFill>
                <a:srgbClr val="434343"/>
              </a:solidFill>
            </a:endParaRPr>
          </a:p>
          <a:p>
            <a:pPr lvl="0" rtl="0">
              <a:spcBef>
                <a:spcPts val="0"/>
              </a:spcBef>
              <a:buNone/>
            </a:pPr>
            <a:r>
              <a:rPr lang="en-US" sz="1100" dirty="0">
                <a:solidFill>
                  <a:srgbClr val="434343"/>
                </a:solidFill>
              </a:rPr>
              <a:t>Sequential: map a continuous, quantitative domain to a continuous, fixed interpreter</a:t>
            </a:r>
          </a:p>
          <a:p>
            <a:pPr lvl="0" rtl="0">
              <a:spcBef>
                <a:spcPts val="0"/>
              </a:spcBef>
              <a:buNone/>
            </a:pPr>
            <a:r>
              <a:rPr lang="en-US" sz="1100" dirty="0">
                <a:solidFill>
                  <a:srgbClr val="434343"/>
                </a:solidFill>
              </a:rPr>
              <a:t>	</a:t>
            </a:r>
            <a:r>
              <a:rPr lang="en-US" sz="1100" b="0" i="0" kern="1200" dirty="0">
                <a:solidFill>
                  <a:schemeClr val="tx1"/>
                </a:solidFill>
                <a:effectLst/>
                <a:latin typeface="+mn-lt"/>
                <a:ea typeface="+mn-ea"/>
                <a:cs typeface="+mn-cs"/>
              </a:rPr>
              <a:t>Sequential scales are similar to </a:t>
            </a:r>
            <a:r>
              <a:rPr lang="en-US" sz="1100" b="0" i="0" u="none" strike="noStrike" kern="1200" dirty="0">
                <a:solidFill>
                  <a:schemeClr val="tx1"/>
                </a:solidFill>
                <a:effectLst/>
                <a:latin typeface="+mn-lt"/>
                <a:ea typeface="+mn-ea"/>
                <a:cs typeface="+mn-cs"/>
                <a:hlinkClick r:id="rId3"/>
              </a:rPr>
              <a:t>continuous scales</a:t>
            </a:r>
            <a:r>
              <a:rPr lang="en-US" sz="1100" b="0" i="0" kern="1200" dirty="0">
                <a:solidFill>
                  <a:schemeClr val="tx1"/>
                </a:solidFill>
                <a:effectLst/>
                <a:latin typeface="+mn-lt"/>
                <a:ea typeface="+mn-ea"/>
                <a:cs typeface="+mn-cs"/>
              </a:rPr>
              <a:t> in that they map a continuous, numeric input domain to a continuous output range. However, unlike continuous scales, the output range of a sequential scale is fixed by its interpolator and not configurable. </a:t>
            </a:r>
            <a:endParaRPr lang="en-US" sz="1100" dirty="0">
              <a:solidFill>
                <a:srgbClr val="434343"/>
              </a:solidFill>
            </a:endParaRPr>
          </a:p>
          <a:p>
            <a:pPr lvl="0" rtl="0">
              <a:spcBef>
                <a:spcPts val="0"/>
              </a:spcBef>
              <a:buNone/>
            </a:pPr>
            <a:endParaRPr lang="en-US" sz="1100" dirty="0">
              <a:solidFill>
                <a:srgbClr val="434343"/>
              </a:solidFill>
            </a:endParaRPr>
          </a:p>
          <a:p>
            <a:pPr lvl="0" rtl="0">
              <a:spcBef>
                <a:spcPts val="0"/>
              </a:spcBef>
              <a:buNone/>
            </a:pPr>
            <a:r>
              <a:rPr lang="en-US" sz="1100" dirty="0">
                <a:solidFill>
                  <a:srgbClr val="434343"/>
                </a:solidFill>
              </a:rPr>
              <a:t>Quantize: map a continuous, quantitative domain to a discrete range:</a:t>
            </a:r>
          </a:p>
          <a:p>
            <a:pPr lvl="0" rtl="0">
              <a:spcBef>
                <a:spcPts val="0"/>
              </a:spcBef>
              <a:buNone/>
            </a:pPr>
            <a:r>
              <a:rPr lang="en-US" sz="1100" dirty="0">
                <a:solidFill>
                  <a:srgbClr val="434343"/>
                </a:solidFill>
              </a:rPr>
              <a:t>	Binning, creating bars</a:t>
            </a:r>
          </a:p>
          <a:p>
            <a:pPr lvl="0" rtl="0">
              <a:spcBef>
                <a:spcPts val="0"/>
              </a:spcBef>
              <a:buNone/>
            </a:pPr>
            <a:endParaRPr lang="en-US" sz="1100" dirty="0">
              <a:solidFill>
                <a:srgbClr val="434343"/>
              </a:solidFill>
            </a:endParaRPr>
          </a:p>
          <a:p>
            <a:pPr lvl="0" rtl="0">
              <a:spcBef>
                <a:spcPts val="0"/>
              </a:spcBef>
              <a:buNone/>
            </a:pPr>
            <a:r>
              <a:rPr lang="en-US" sz="1100" dirty="0">
                <a:solidFill>
                  <a:srgbClr val="434343"/>
                </a:solidFill>
              </a:rPr>
              <a:t>Ordinal: discrete codomain to a discrete range: </a:t>
            </a:r>
          </a:p>
          <a:p>
            <a:pPr lvl="0" rtl="0">
              <a:spcBef>
                <a:spcPts val="0"/>
              </a:spcBef>
              <a:buNone/>
            </a:pPr>
            <a:r>
              <a:rPr lang="en-US" sz="1100" dirty="0">
                <a:solidFill>
                  <a:srgbClr val="434343"/>
                </a:solidFill>
              </a:rPr>
              <a:t>	Good example are color maps</a:t>
            </a:r>
            <a:endParaRPr lang="en-US" dirty="0"/>
          </a:p>
        </p:txBody>
      </p:sp>
    </p:spTree>
    <p:extLst>
      <p:ext uri="{BB962C8B-B14F-4D97-AF65-F5344CB8AC3E}">
        <p14:creationId xmlns:p14="http://schemas.microsoft.com/office/powerpoint/2010/main" val="423896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86320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013470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121"/>
        <p:cNvGrpSpPr/>
        <p:nvPr/>
      </p:nvGrpSpPr>
      <p:grpSpPr>
        <a:xfrm>
          <a:off x="0" y="0"/>
          <a:ext cx="0" cy="0"/>
          <a:chOff x="0" y="0"/>
          <a:chExt cx="0" cy="0"/>
        </a:xfrm>
      </p:grpSpPr>
      <p:sp>
        <p:nvSpPr>
          <p:cNvPr id="122" name="Shape 122"/>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23" name="Shape 12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24" name="Shape 124"/>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125" name="Shape 125"/>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26" name="Shape 126"/>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Tree>
    <p:extLst>
      <p:ext uri="{BB962C8B-B14F-4D97-AF65-F5344CB8AC3E}">
        <p14:creationId xmlns:p14="http://schemas.microsoft.com/office/powerpoint/2010/main" val="185192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4" r:id="rId4"/>
    <p:sldLayoutId id="2147483679" r:id="rId5"/>
    <p:sldLayoutId id="2147483681" r:id="rId6"/>
    <p:sldLayoutId id="2147483683" r:id="rId7"/>
    <p:sldLayoutId id="2147483684" r:id="rId8"/>
    <p:sldLayoutId id="2147483685" r:id="rId9"/>
    <p:sldLayoutId id="2147483686" r:id="rId10"/>
    <p:sldLayoutId id="2147483687" r:id="rId11"/>
    <p:sldLayoutId id="2147483688" r:id="rId12"/>
    <p:sldLayoutId id="2147483689" r:id="rId13"/>
    <p:sldLayoutId id="2147483692" r:id="rId14"/>
    <p:sldLayoutId id="214748369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sz="4200" dirty="0">
                <a:solidFill>
                  <a:schemeClr val="bg1"/>
                </a:solidFill>
              </a:rPr>
              <a:t>Scaling Data</a:t>
            </a:r>
            <a:endParaRPr lang="en" sz="4200"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3</a:t>
            </a:r>
            <a:endParaRPr lang="en" dirty="0"/>
          </a:p>
        </p:txBody>
      </p:sp>
    </p:spTree>
    <p:extLst>
      <p:ext uri="{BB962C8B-B14F-4D97-AF65-F5344CB8AC3E}">
        <p14:creationId xmlns:p14="http://schemas.microsoft.com/office/powerpoint/2010/main" val="209456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Categories of D3.js scales</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Continuous</a:t>
            </a:r>
          </a:p>
          <a:p>
            <a:pPr marL="457200" lvl="0" indent="-355600">
              <a:buClr>
                <a:srgbClr val="434343"/>
              </a:buClr>
              <a:buChar char="●"/>
            </a:pPr>
            <a:endParaRPr lang="en-US" sz="2000" dirty="0">
              <a:solidFill>
                <a:srgbClr val="434343"/>
              </a:solidFill>
            </a:endParaRPr>
          </a:p>
          <a:p>
            <a:pPr marL="457200" lvl="0" indent="-355600">
              <a:buClr>
                <a:srgbClr val="434343"/>
              </a:buClr>
              <a:buChar char="●"/>
            </a:pPr>
            <a:r>
              <a:rPr lang="en-US" sz="2000" dirty="0">
                <a:solidFill>
                  <a:srgbClr val="434343"/>
                </a:solidFill>
              </a:rPr>
              <a:t>Ordinal</a:t>
            </a:r>
          </a:p>
          <a:p>
            <a:pPr marL="457200" lvl="0" indent="-355600">
              <a:buClr>
                <a:srgbClr val="434343"/>
              </a:buClr>
              <a:buChar char="●"/>
            </a:pPr>
            <a:endParaRPr lang="en-US" sz="2000" dirty="0">
              <a:solidFill>
                <a:srgbClr val="434343"/>
              </a:solidFill>
            </a:endParaRPr>
          </a:p>
          <a:p>
            <a:pPr marL="457200" lvl="0" indent="-355600">
              <a:buClr>
                <a:srgbClr val="434343"/>
              </a:buClr>
              <a:buChar char="●"/>
            </a:pPr>
            <a:r>
              <a:rPr lang="en-US" sz="2000" dirty="0">
                <a:solidFill>
                  <a:srgbClr val="434343"/>
                </a:solidFill>
              </a:rPr>
              <a:t>Sequential</a:t>
            </a:r>
          </a:p>
          <a:p>
            <a:pPr marL="457200" lvl="0" indent="-355600">
              <a:buClr>
                <a:srgbClr val="434343"/>
              </a:buClr>
              <a:buChar char="●"/>
            </a:pPr>
            <a:endParaRPr lang="en-US" sz="2000" dirty="0">
              <a:solidFill>
                <a:srgbClr val="434343"/>
              </a:solidFill>
            </a:endParaRPr>
          </a:p>
          <a:p>
            <a:pPr marL="457200" lvl="0" indent="-355600">
              <a:buClr>
                <a:srgbClr val="434343"/>
              </a:buClr>
              <a:buChar char="●"/>
            </a:pPr>
            <a:r>
              <a:rPr lang="en-US" sz="2000" dirty="0">
                <a:solidFill>
                  <a:srgbClr val="434343"/>
                </a:solidFill>
              </a:rPr>
              <a:t>Quantize</a:t>
            </a:r>
          </a:p>
        </p:txBody>
      </p:sp>
      <p:pic>
        <p:nvPicPr>
          <p:cNvPr id="5" name="Picture 4">
            <a:extLst>
              <a:ext uri="{FF2B5EF4-FFF2-40B4-BE49-F238E27FC236}">
                <a16:creationId xmlns:a16="http://schemas.microsoft.com/office/drawing/2014/main" id="{BF885391-3FDD-4110-B9DE-9FBD164DBC96}"/>
              </a:ext>
            </a:extLst>
          </p:cNvPr>
          <p:cNvPicPr>
            <a:picLocks noChangeAspect="1"/>
          </p:cNvPicPr>
          <p:nvPr/>
        </p:nvPicPr>
        <p:blipFill>
          <a:blip r:embed="rId3"/>
          <a:stretch>
            <a:fillRect/>
          </a:stretch>
        </p:blipFill>
        <p:spPr>
          <a:xfrm>
            <a:off x="3505200" y="783177"/>
            <a:ext cx="1505954" cy="1030915"/>
          </a:xfrm>
          <a:prstGeom prst="rect">
            <a:avLst/>
          </a:prstGeom>
        </p:spPr>
      </p:pic>
      <p:pic>
        <p:nvPicPr>
          <p:cNvPr id="8" name="Picture 7">
            <a:extLst>
              <a:ext uri="{FF2B5EF4-FFF2-40B4-BE49-F238E27FC236}">
                <a16:creationId xmlns:a16="http://schemas.microsoft.com/office/drawing/2014/main" id="{6A0FA849-81B9-42C7-AA5B-9457B71BED49}"/>
              </a:ext>
            </a:extLst>
          </p:cNvPr>
          <p:cNvPicPr>
            <a:picLocks noChangeAspect="1"/>
          </p:cNvPicPr>
          <p:nvPr/>
        </p:nvPicPr>
        <p:blipFill>
          <a:blip r:embed="rId4"/>
          <a:stretch>
            <a:fillRect/>
          </a:stretch>
        </p:blipFill>
        <p:spPr>
          <a:xfrm>
            <a:off x="3663461" y="1994302"/>
            <a:ext cx="4248150" cy="800100"/>
          </a:xfrm>
          <a:prstGeom prst="rect">
            <a:avLst/>
          </a:prstGeom>
        </p:spPr>
      </p:pic>
      <p:pic>
        <p:nvPicPr>
          <p:cNvPr id="10" name="Picture 9">
            <a:extLst>
              <a:ext uri="{FF2B5EF4-FFF2-40B4-BE49-F238E27FC236}">
                <a16:creationId xmlns:a16="http://schemas.microsoft.com/office/drawing/2014/main" id="{434045CF-95BF-4663-B5FF-B8E123B9665F}"/>
              </a:ext>
            </a:extLst>
          </p:cNvPr>
          <p:cNvPicPr>
            <a:picLocks noChangeAspect="1"/>
          </p:cNvPicPr>
          <p:nvPr/>
        </p:nvPicPr>
        <p:blipFill>
          <a:blip r:embed="rId5"/>
          <a:stretch>
            <a:fillRect/>
          </a:stretch>
        </p:blipFill>
        <p:spPr>
          <a:xfrm>
            <a:off x="3663461" y="3124367"/>
            <a:ext cx="4829175" cy="497649"/>
          </a:xfrm>
          <a:prstGeom prst="rect">
            <a:avLst/>
          </a:prstGeom>
        </p:spPr>
      </p:pic>
      <p:pic>
        <p:nvPicPr>
          <p:cNvPr id="11" name="Picture 10">
            <a:extLst>
              <a:ext uri="{FF2B5EF4-FFF2-40B4-BE49-F238E27FC236}">
                <a16:creationId xmlns:a16="http://schemas.microsoft.com/office/drawing/2014/main" id="{8394426E-C08E-4519-846F-D649A37C967C}"/>
              </a:ext>
            </a:extLst>
          </p:cNvPr>
          <p:cNvPicPr>
            <a:picLocks noChangeAspect="1"/>
          </p:cNvPicPr>
          <p:nvPr/>
        </p:nvPicPr>
        <p:blipFill>
          <a:blip r:embed="rId6"/>
          <a:stretch>
            <a:fillRect/>
          </a:stretch>
        </p:blipFill>
        <p:spPr>
          <a:xfrm>
            <a:off x="3663461" y="4128146"/>
            <a:ext cx="4829175" cy="853706"/>
          </a:xfrm>
          <a:prstGeom prst="rect">
            <a:avLst/>
          </a:prstGeom>
        </p:spPr>
      </p:pic>
    </p:spTree>
    <p:extLst>
      <p:ext uri="{BB962C8B-B14F-4D97-AF65-F5344CB8AC3E}">
        <p14:creationId xmlns:p14="http://schemas.microsoft.com/office/powerpoint/2010/main" val="60551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265500" y="1233175"/>
            <a:ext cx="4045200" cy="1482300"/>
          </a:xfrm>
          <a:prstGeom prst="rect">
            <a:avLst/>
          </a:prstGeom>
        </p:spPr>
        <p:txBody>
          <a:bodyPr lIns="91425" tIns="91425" rIns="91425" bIns="91425" anchor="b" anchorCtr="0">
            <a:noAutofit/>
          </a:bodyPr>
          <a:lstStyle/>
          <a:p>
            <a:pPr lvl="0" rtl="0">
              <a:spcBef>
                <a:spcPts val="0"/>
              </a:spcBef>
              <a:buNone/>
            </a:pPr>
            <a:r>
              <a:rPr lang="en" dirty="0"/>
              <a:t>Why </a:t>
            </a:r>
            <a:r>
              <a:rPr lang="en-US" dirty="0"/>
              <a:t>use scales</a:t>
            </a:r>
            <a:r>
              <a:rPr lang="en" dirty="0"/>
              <a:t>?</a:t>
            </a:r>
          </a:p>
        </p:txBody>
      </p:sp>
      <p:sp>
        <p:nvSpPr>
          <p:cNvPr id="260" name="Shape 260"/>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rtl="0">
              <a:spcBef>
                <a:spcPts val="0"/>
              </a:spcBef>
              <a:buNone/>
            </a:pPr>
            <a:r>
              <a:rPr lang="en-US" dirty="0"/>
              <a:t>They simplify calculation of:</a:t>
            </a:r>
          </a:p>
          <a:p>
            <a:pPr marL="342900" lvl="0" indent="-342900" rtl="0">
              <a:spcBef>
                <a:spcPts val="0"/>
              </a:spcBef>
              <a:buFont typeface="Arial" panose="020B0604020202020204" pitchFamily="34" charset="0"/>
              <a:buChar char="•"/>
            </a:pPr>
            <a:r>
              <a:rPr lang="en-US" dirty="0"/>
              <a:t>Position</a:t>
            </a:r>
          </a:p>
          <a:p>
            <a:pPr marL="342900" lvl="0" indent="-342900" rtl="0">
              <a:spcBef>
                <a:spcPts val="0"/>
              </a:spcBef>
              <a:buFont typeface="Arial" panose="020B0604020202020204" pitchFamily="34" charset="0"/>
              <a:buChar char="•"/>
            </a:pPr>
            <a:r>
              <a:rPr lang="en-US" dirty="0"/>
              <a:t>Size</a:t>
            </a:r>
          </a:p>
          <a:p>
            <a:pPr marL="342900" lvl="0" indent="-342900" rtl="0">
              <a:spcBef>
                <a:spcPts val="0"/>
              </a:spcBef>
              <a:buFont typeface="Arial" panose="020B0604020202020204" pitchFamily="34" charset="0"/>
              <a:buChar char="•"/>
            </a:pPr>
            <a:r>
              <a:rPr lang="en-US" dirty="0"/>
              <a:t>Color</a:t>
            </a:r>
          </a:p>
          <a:p>
            <a:pPr marL="342900" lvl="0" indent="-342900" rtl="0">
              <a:spcBef>
                <a:spcPts val="0"/>
              </a:spcBef>
              <a:buFont typeface="Arial" panose="020B0604020202020204" pitchFamily="34" charset="0"/>
              <a:buChar char="•"/>
            </a:pPr>
            <a:r>
              <a:rPr lang="en-US" dirty="0"/>
              <a:t>Velocity</a:t>
            </a:r>
            <a:endParaRPr lang="en" dirty="0"/>
          </a:p>
        </p:txBody>
      </p:sp>
      <p:sp>
        <p:nvSpPr>
          <p:cNvPr id="261" name="Shape 261"/>
          <p:cNvSpPr txBox="1">
            <a:spLocks noGrp="1"/>
          </p:cNvSpPr>
          <p:nvPr>
            <p:ph type="subTitle" idx="1"/>
          </p:nvPr>
        </p:nvSpPr>
        <p:spPr>
          <a:xfrm>
            <a:off x="265500" y="2779466"/>
            <a:ext cx="4045200" cy="1235099"/>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55077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55530"/>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Using linear scales</a:t>
            </a:r>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Using linear scales</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3.2</a:t>
            </a:r>
            <a:endParaRPr lang="en" dirty="0"/>
          </a:p>
        </p:txBody>
      </p:sp>
    </p:spTree>
    <p:extLst>
      <p:ext uri="{BB962C8B-B14F-4D97-AF65-F5344CB8AC3E}">
        <p14:creationId xmlns:p14="http://schemas.microsoft.com/office/powerpoint/2010/main" val="3178988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Simplifying our code with a linear scale</a:t>
            </a:r>
          </a:p>
          <a:p>
            <a:pPr marL="457200" lvl="0" indent="-355600">
              <a:buClr>
                <a:srgbClr val="434343"/>
              </a:buClr>
              <a:buChar char="●"/>
            </a:pPr>
            <a:r>
              <a:rPr lang="en-US" sz="2000" dirty="0">
                <a:solidFill>
                  <a:srgbClr val="434343"/>
                </a:solidFill>
              </a:rPr>
              <a:t>Calculating both horizontal and vertical position</a:t>
            </a:r>
          </a:p>
          <a:p>
            <a:pPr marL="457200" lvl="0" indent="-355600">
              <a:buClr>
                <a:srgbClr val="434343"/>
              </a:buClr>
              <a:buChar char="●"/>
            </a:pPr>
            <a:r>
              <a:rPr lang="en-US" sz="2000" dirty="0">
                <a:solidFill>
                  <a:srgbClr val="434343"/>
                </a:solidFill>
              </a:rPr>
              <a:t>Calculating size of the bubbles using a scale</a:t>
            </a:r>
          </a:p>
          <a:p>
            <a:pPr marL="101600" lvl="0" rtl="0">
              <a:spcBef>
                <a:spcPts val="0"/>
              </a:spcBef>
              <a:buClr>
                <a:srgbClr val="434343"/>
              </a:buClr>
              <a:buSzPct val="100000"/>
            </a:pPr>
            <a:endParaRPr lang="en" sz="2000" dirty="0">
              <a:solidFill>
                <a:srgbClr val="434343"/>
              </a:solidFill>
            </a:endParaRPr>
          </a:p>
        </p:txBody>
      </p:sp>
    </p:spTree>
    <p:extLst>
      <p:ext uri="{BB962C8B-B14F-4D97-AF65-F5344CB8AC3E}">
        <p14:creationId xmlns:p14="http://schemas.microsoft.com/office/powerpoint/2010/main" val="30181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solidFill>
                  <a:schemeClr val="bg1"/>
                </a:solidFill>
              </a:rPr>
              <a:t>Using scales for color</a:t>
            </a:r>
            <a:endParaRPr lang="en" sz="2400" dirty="0">
              <a:solidFill>
                <a:schemeClr val="bg1"/>
              </a:solidFill>
            </a:endParaRPr>
          </a:p>
        </p:txBody>
      </p:sp>
    </p:spTree>
    <p:extLst>
      <p:ext uri="{BB962C8B-B14F-4D97-AF65-F5344CB8AC3E}">
        <p14:creationId xmlns:p14="http://schemas.microsoft.com/office/powerpoint/2010/main" val="2734416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753476" cy="933600"/>
          </a:xfrm>
          <a:prstGeom prst="rect">
            <a:avLst/>
          </a:prstGeom>
        </p:spPr>
        <p:txBody>
          <a:bodyPr lIns="91425" tIns="91425" rIns="91425" bIns="91425" anchor="b" anchorCtr="0">
            <a:noAutofit/>
          </a:bodyPr>
          <a:lstStyle/>
          <a:p>
            <a:pPr lvl="0"/>
            <a:r>
              <a:rPr lang="en-US" dirty="0">
                <a:solidFill>
                  <a:schemeClr val="bg1"/>
                </a:solidFill>
              </a:rPr>
              <a:t>Using scales for color</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3.3</a:t>
            </a:r>
            <a:endParaRPr lang="en" dirty="0"/>
          </a:p>
        </p:txBody>
      </p:sp>
    </p:spTree>
    <p:extLst>
      <p:ext uri="{BB962C8B-B14F-4D97-AF65-F5344CB8AC3E}">
        <p14:creationId xmlns:p14="http://schemas.microsoft.com/office/powerpoint/2010/main" val="211093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Using an ordinal scale and a categorical color scheme for our bubble colors</a:t>
            </a:r>
          </a:p>
        </p:txBody>
      </p:sp>
    </p:spTree>
    <p:extLst>
      <p:ext uri="{BB962C8B-B14F-4D97-AF65-F5344CB8AC3E}">
        <p14:creationId xmlns:p14="http://schemas.microsoft.com/office/powerpoint/2010/main" val="348042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about scales and the concepts of domain and range</a:t>
            </a:r>
          </a:p>
          <a:p>
            <a:pPr marL="457200" lvl="0" indent="-355600" rtl="0">
              <a:spcBef>
                <a:spcPts val="0"/>
              </a:spcBef>
              <a:buClr>
                <a:srgbClr val="434343"/>
              </a:buClr>
              <a:buSzPct val="100000"/>
              <a:buChar char="●"/>
            </a:pPr>
            <a:r>
              <a:rPr lang="en-US" sz="2000" dirty="0">
                <a:solidFill>
                  <a:srgbClr val="434343"/>
                </a:solidFill>
              </a:rPr>
              <a:t>Modified our code to use a linear scale for position on the horizontal and vertical axes</a:t>
            </a:r>
          </a:p>
          <a:p>
            <a:pPr marL="457200" lvl="0" indent="-355600" rtl="0">
              <a:spcBef>
                <a:spcPts val="0"/>
              </a:spcBef>
              <a:buClr>
                <a:srgbClr val="434343"/>
              </a:buClr>
              <a:buSzPct val="100000"/>
              <a:buChar char="●"/>
            </a:pPr>
            <a:r>
              <a:rPr lang="en-US" sz="2000" dirty="0">
                <a:solidFill>
                  <a:srgbClr val="434343"/>
                </a:solidFill>
              </a:rPr>
              <a:t>Used a linear scale to calculate the size of our bubbles</a:t>
            </a:r>
          </a:p>
          <a:p>
            <a:pPr marL="457200" lvl="0" indent="-355600" rtl="0">
              <a:spcBef>
                <a:spcPts val="0"/>
              </a:spcBef>
              <a:buClr>
                <a:srgbClr val="434343"/>
              </a:buClr>
              <a:buSzPct val="100000"/>
              <a:buChar char="●"/>
            </a:pPr>
            <a:r>
              <a:rPr lang="en-US" sz="2000" dirty="0">
                <a:solidFill>
                  <a:srgbClr val="434343"/>
                </a:solidFill>
              </a:rPr>
              <a:t>Used categorical scales to select colors</a:t>
            </a:r>
          </a:p>
          <a:p>
            <a:pPr marL="457200" lvl="0" indent="-355600" rtl="0">
              <a:spcBef>
                <a:spcPts val="0"/>
              </a:spcBef>
              <a:buClr>
                <a:srgbClr val="434343"/>
              </a:buClr>
              <a:buSzPct val="100000"/>
              <a:buChar char="●"/>
            </a:pPr>
            <a:r>
              <a:rPr lang="en-US" sz="2000" dirty="0">
                <a:solidFill>
                  <a:srgbClr val="434343"/>
                </a:solidFill>
              </a:rPr>
              <a:t>Examined many of the different types of color scales</a:t>
            </a:r>
          </a:p>
        </p:txBody>
      </p:sp>
    </p:spTree>
    <p:extLst>
      <p:ext uri="{BB962C8B-B14F-4D97-AF65-F5344CB8AC3E}">
        <p14:creationId xmlns:p14="http://schemas.microsoft.com/office/powerpoint/2010/main" val="17264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Chart Annotation</a:t>
            </a:r>
            <a:endParaRPr lang="en" dirty="0"/>
          </a:p>
        </p:txBody>
      </p:sp>
    </p:spTree>
    <p:extLst>
      <p:ext uri="{BB962C8B-B14F-4D97-AF65-F5344CB8AC3E}">
        <p14:creationId xmlns:p14="http://schemas.microsoft.com/office/powerpoint/2010/main" val="391797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4838700" y="2012318"/>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Using scales for color</a:t>
            </a:r>
            <a:endParaRPr lang="en" sz="1800" dirty="0">
              <a:solidFill>
                <a:schemeClr val="dk1"/>
              </a:solidFill>
            </a:endParaRPr>
          </a:p>
        </p:txBody>
      </p:sp>
      <p:sp>
        <p:nvSpPr>
          <p:cNvPr id="183" name="Shape 183"/>
          <p:cNvSpPr txBox="1">
            <a:spLocks noGrp="1"/>
          </p:cNvSpPr>
          <p:nvPr>
            <p:ph type="body" idx="1"/>
          </p:nvPr>
        </p:nvSpPr>
        <p:spPr>
          <a:xfrm>
            <a:off x="4838714" y="2302335"/>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Using built-in categorical scales to map values to colors</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801861" y="2000618"/>
            <a:ext cx="3846338" cy="392100"/>
          </a:xfrm>
          <a:prstGeom prst="rect">
            <a:avLst/>
          </a:prstGeom>
        </p:spPr>
        <p:txBody>
          <a:bodyPr lIns="91425" tIns="91425" rIns="91425" bIns="91425" anchor="ctr" anchorCtr="0">
            <a:noAutofit/>
          </a:bodyPr>
          <a:lstStyle/>
          <a:p>
            <a:pPr lvl="0"/>
            <a:r>
              <a:rPr lang="en-US" sz="1800" dirty="0">
                <a:solidFill>
                  <a:schemeClr val="dk1"/>
                </a:solidFill>
              </a:rPr>
              <a:t>An overview of scales</a:t>
            </a:r>
            <a:endParaRPr lang="en" sz="1800" dirty="0">
              <a:solidFill>
                <a:schemeClr val="dk1"/>
              </a:solidFill>
            </a:endParaRPr>
          </a:p>
        </p:txBody>
      </p:sp>
      <p:sp>
        <p:nvSpPr>
          <p:cNvPr id="186" name="Shape 186"/>
          <p:cNvSpPr txBox="1">
            <a:spLocks noGrp="1"/>
          </p:cNvSpPr>
          <p:nvPr>
            <p:ph type="body" idx="1"/>
          </p:nvPr>
        </p:nvSpPr>
        <p:spPr>
          <a:xfrm>
            <a:off x="801860" y="2290644"/>
            <a:ext cx="3276599" cy="578700"/>
          </a:xfrm>
          <a:prstGeom prst="rect">
            <a:avLst/>
          </a:prstGeom>
        </p:spPr>
        <p:txBody>
          <a:bodyPr lIns="91425" tIns="91425" rIns="91425" bIns="91425" anchor="t" anchorCtr="0">
            <a:noAutofit/>
          </a:bodyPr>
          <a:lstStyle/>
          <a:p>
            <a:pPr lvl="0"/>
            <a:r>
              <a:rPr lang="en-US" sz="1400" dirty="0">
                <a:solidFill>
                  <a:schemeClr val="dk2"/>
                </a:solidFill>
              </a:rPr>
              <a:t>An introduction to then purpose and types of scales in D3.js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2781299" y="3855032"/>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Using linear scales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2781299" y="4145058"/>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Using a linear scales to map values into horizontal and vertical axes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4838700" y="2012318"/>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Using scales for color</a:t>
            </a:r>
            <a:endParaRPr lang="en" sz="1800" dirty="0">
              <a:solidFill>
                <a:schemeClr val="dk1"/>
              </a:solidFill>
            </a:endParaRPr>
          </a:p>
        </p:txBody>
      </p:sp>
      <p:sp>
        <p:nvSpPr>
          <p:cNvPr id="183" name="Shape 183"/>
          <p:cNvSpPr txBox="1">
            <a:spLocks noGrp="1"/>
          </p:cNvSpPr>
          <p:nvPr>
            <p:ph type="body" idx="1"/>
          </p:nvPr>
        </p:nvSpPr>
        <p:spPr>
          <a:xfrm>
            <a:off x="4838714" y="2302335"/>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Using built-in categorical scales to map values to colors</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801861" y="2000618"/>
            <a:ext cx="3846338" cy="392100"/>
          </a:xfrm>
          <a:prstGeom prst="rect">
            <a:avLst/>
          </a:prstGeom>
        </p:spPr>
        <p:txBody>
          <a:bodyPr lIns="91425" tIns="91425" rIns="91425" bIns="91425" anchor="ctr" anchorCtr="0">
            <a:noAutofit/>
          </a:bodyPr>
          <a:lstStyle/>
          <a:p>
            <a:pPr lvl="0"/>
            <a:r>
              <a:rPr lang="en-US" sz="1800" dirty="0">
                <a:solidFill>
                  <a:schemeClr val="dk1"/>
                </a:solidFill>
              </a:rPr>
              <a:t>An overview of scales</a:t>
            </a:r>
            <a:endParaRPr lang="en" sz="1800" dirty="0">
              <a:solidFill>
                <a:schemeClr val="dk1"/>
              </a:solidFill>
            </a:endParaRPr>
          </a:p>
        </p:txBody>
      </p:sp>
      <p:sp>
        <p:nvSpPr>
          <p:cNvPr id="186" name="Shape 186"/>
          <p:cNvSpPr txBox="1">
            <a:spLocks noGrp="1"/>
          </p:cNvSpPr>
          <p:nvPr>
            <p:ph type="body" idx="1"/>
          </p:nvPr>
        </p:nvSpPr>
        <p:spPr>
          <a:xfrm>
            <a:off x="801860" y="2290644"/>
            <a:ext cx="3276599" cy="578700"/>
          </a:xfrm>
          <a:prstGeom prst="rect">
            <a:avLst/>
          </a:prstGeom>
        </p:spPr>
        <p:txBody>
          <a:bodyPr lIns="91425" tIns="91425" rIns="91425" bIns="91425" anchor="t" anchorCtr="0">
            <a:noAutofit/>
          </a:bodyPr>
          <a:lstStyle/>
          <a:p>
            <a:pPr lvl="0"/>
            <a:r>
              <a:rPr lang="en-US" sz="1400" dirty="0">
                <a:solidFill>
                  <a:schemeClr val="dk2"/>
                </a:solidFill>
              </a:rPr>
              <a:t>An introduction to then purpose and types of scales in D3.js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2781299" y="3855032"/>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Using linear scales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2781299" y="4145058"/>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Using a linear scales to map values into horizontal and vertical axes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CD3CC988-619D-4F45-B9FE-49E3DFE5005B}"/>
              </a:ext>
            </a:extLst>
          </p:cNvPr>
          <p:cNvSpPr/>
          <p:nvPr/>
        </p:nvSpPr>
        <p:spPr>
          <a:xfrm>
            <a:off x="761998" y="2024335"/>
            <a:ext cx="3316461" cy="967877"/>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99985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4838700" y="2012318"/>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Using scales for color</a:t>
            </a:r>
            <a:endParaRPr lang="en" sz="1800" dirty="0">
              <a:solidFill>
                <a:schemeClr val="dk1"/>
              </a:solidFill>
            </a:endParaRPr>
          </a:p>
        </p:txBody>
      </p:sp>
      <p:sp>
        <p:nvSpPr>
          <p:cNvPr id="183" name="Shape 183"/>
          <p:cNvSpPr txBox="1">
            <a:spLocks noGrp="1"/>
          </p:cNvSpPr>
          <p:nvPr>
            <p:ph type="body" idx="1"/>
          </p:nvPr>
        </p:nvSpPr>
        <p:spPr>
          <a:xfrm>
            <a:off x="4838714" y="2302335"/>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Using built-in categorical scales to map values to colors</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801861" y="2000618"/>
            <a:ext cx="3846338" cy="392100"/>
          </a:xfrm>
          <a:prstGeom prst="rect">
            <a:avLst/>
          </a:prstGeom>
        </p:spPr>
        <p:txBody>
          <a:bodyPr lIns="91425" tIns="91425" rIns="91425" bIns="91425" anchor="ctr" anchorCtr="0">
            <a:noAutofit/>
          </a:bodyPr>
          <a:lstStyle/>
          <a:p>
            <a:pPr lvl="0"/>
            <a:r>
              <a:rPr lang="en-US" sz="1800" dirty="0">
                <a:solidFill>
                  <a:schemeClr val="dk1"/>
                </a:solidFill>
              </a:rPr>
              <a:t>An overview of scales</a:t>
            </a:r>
            <a:endParaRPr lang="en" sz="1800" dirty="0">
              <a:solidFill>
                <a:schemeClr val="dk1"/>
              </a:solidFill>
            </a:endParaRPr>
          </a:p>
        </p:txBody>
      </p:sp>
      <p:sp>
        <p:nvSpPr>
          <p:cNvPr id="186" name="Shape 186"/>
          <p:cNvSpPr txBox="1">
            <a:spLocks noGrp="1"/>
          </p:cNvSpPr>
          <p:nvPr>
            <p:ph type="body" idx="1"/>
          </p:nvPr>
        </p:nvSpPr>
        <p:spPr>
          <a:xfrm>
            <a:off x="801860" y="2290644"/>
            <a:ext cx="3276599" cy="578700"/>
          </a:xfrm>
          <a:prstGeom prst="rect">
            <a:avLst/>
          </a:prstGeom>
        </p:spPr>
        <p:txBody>
          <a:bodyPr lIns="91425" tIns="91425" rIns="91425" bIns="91425" anchor="t" anchorCtr="0">
            <a:noAutofit/>
          </a:bodyPr>
          <a:lstStyle/>
          <a:p>
            <a:pPr lvl="0"/>
            <a:r>
              <a:rPr lang="en-US" sz="1400" dirty="0">
                <a:solidFill>
                  <a:schemeClr val="dk2"/>
                </a:solidFill>
              </a:rPr>
              <a:t>An introduction to then purpose and types of scales in D3.js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2781299" y="3855032"/>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Using linear scales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2781299" y="4145058"/>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Using a linear scales to map values into horizontal and vertical axes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5F754998-5BC2-44B8-97D4-341A5DB0A14E}"/>
              </a:ext>
            </a:extLst>
          </p:cNvPr>
          <p:cNvSpPr/>
          <p:nvPr/>
        </p:nvSpPr>
        <p:spPr>
          <a:xfrm>
            <a:off x="2781299" y="3915543"/>
            <a:ext cx="3200401" cy="856413"/>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20506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4838700" y="2012318"/>
            <a:ext cx="35814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Using scales for color</a:t>
            </a:r>
            <a:endParaRPr lang="en" sz="1800" dirty="0">
              <a:solidFill>
                <a:schemeClr val="dk1"/>
              </a:solidFill>
            </a:endParaRPr>
          </a:p>
        </p:txBody>
      </p:sp>
      <p:sp>
        <p:nvSpPr>
          <p:cNvPr id="183" name="Shape 183"/>
          <p:cNvSpPr txBox="1">
            <a:spLocks noGrp="1"/>
          </p:cNvSpPr>
          <p:nvPr>
            <p:ph type="body" idx="1"/>
          </p:nvPr>
        </p:nvSpPr>
        <p:spPr>
          <a:xfrm>
            <a:off x="4838714" y="2302335"/>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Using built-in categorical scales to map values to colors</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801861" y="2000618"/>
            <a:ext cx="3846338" cy="392100"/>
          </a:xfrm>
          <a:prstGeom prst="rect">
            <a:avLst/>
          </a:prstGeom>
        </p:spPr>
        <p:txBody>
          <a:bodyPr lIns="91425" tIns="91425" rIns="91425" bIns="91425" anchor="ctr" anchorCtr="0">
            <a:noAutofit/>
          </a:bodyPr>
          <a:lstStyle/>
          <a:p>
            <a:pPr lvl="0"/>
            <a:r>
              <a:rPr lang="en-US" sz="1800" dirty="0">
                <a:solidFill>
                  <a:schemeClr val="dk1"/>
                </a:solidFill>
              </a:rPr>
              <a:t>An overview of scales</a:t>
            </a:r>
            <a:endParaRPr lang="en" sz="1800" dirty="0">
              <a:solidFill>
                <a:schemeClr val="dk1"/>
              </a:solidFill>
            </a:endParaRPr>
          </a:p>
        </p:txBody>
      </p:sp>
      <p:sp>
        <p:nvSpPr>
          <p:cNvPr id="186" name="Shape 186"/>
          <p:cNvSpPr txBox="1">
            <a:spLocks noGrp="1"/>
          </p:cNvSpPr>
          <p:nvPr>
            <p:ph type="body" idx="1"/>
          </p:nvPr>
        </p:nvSpPr>
        <p:spPr>
          <a:xfrm>
            <a:off x="801860" y="2290644"/>
            <a:ext cx="3276599" cy="578700"/>
          </a:xfrm>
          <a:prstGeom prst="rect">
            <a:avLst/>
          </a:prstGeom>
        </p:spPr>
        <p:txBody>
          <a:bodyPr lIns="91425" tIns="91425" rIns="91425" bIns="91425" anchor="t" anchorCtr="0">
            <a:noAutofit/>
          </a:bodyPr>
          <a:lstStyle/>
          <a:p>
            <a:pPr lvl="0"/>
            <a:r>
              <a:rPr lang="en-US" sz="1400" dirty="0">
                <a:solidFill>
                  <a:schemeClr val="dk2"/>
                </a:solidFill>
              </a:rPr>
              <a:t>An introduction to then purpose and types of scales in D3.js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2781299" y="3855032"/>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Using linear scales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2781299" y="4145058"/>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Using a linear scales to map values into horizontal and vertical axes</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7B9AA0A7-D613-4A95-8EEF-32570A56BF40}"/>
              </a:ext>
            </a:extLst>
          </p:cNvPr>
          <p:cNvSpPr/>
          <p:nvPr/>
        </p:nvSpPr>
        <p:spPr>
          <a:xfrm>
            <a:off x="4838700" y="2032053"/>
            <a:ext cx="3200401" cy="856413"/>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4183489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An overview of scales</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3.1</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What is a scale and why should we use them</a:t>
            </a:r>
          </a:p>
          <a:p>
            <a:pPr marL="457200" lvl="0" indent="-355600">
              <a:buClr>
                <a:srgbClr val="434343"/>
              </a:buClr>
              <a:buChar char="●"/>
            </a:pPr>
            <a:r>
              <a:rPr lang="en-US" sz="2000" dirty="0">
                <a:solidFill>
                  <a:srgbClr val="434343"/>
                </a:solidFill>
              </a:rPr>
              <a:t>Understanding the concepts of domain and range</a:t>
            </a:r>
          </a:p>
          <a:p>
            <a:pPr marL="457200" lvl="0" indent="-355600">
              <a:buClr>
                <a:srgbClr val="434343"/>
              </a:buClr>
              <a:buChar char="●"/>
            </a:pPr>
            <a:r>
              <a:rPr lang="en-US" sz="2000" dirty="0">
                <a:solidFill>
                  <a:srgbClr val="434343"/>
                </a:solidFill>
              </a:rPr>
              <a:t>Code to demonstrate various linear and ordinal scales</a:t>
            </a:r>
          </a:p>
          <a:p>
            <a:pPr marL="457200" lvl="0" indent="-355600" rtl="0">
              <a:spcBef>
                <a:spcPts val="0"/>
              </a:spcBef>
              <a:buClr>
                <a:srgbClr val="434343"/>
              </a:buClr>
              <a:buSzPct val="100000"/>
              <a:buChar char="●"/>
            </a:pPr>
            <a:endParaRPr lang="en" sz="2000" dirty="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What is a scale?</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A scale is a JavaScript function used to transform data</a:t>
            </a:r>
          </a:p>
          <a:p>
            <a:pPr marL="457200" lvl="0" indent="-355600">
              <a:buClr>
                <a:srgbClr val="434343"/>
              </a:buClr>
              <a:buChar char="●"/>
            </a:pPr>
            <a:r>
              <a:rPr lang="en-US" sz="2000" dirty="0">
                <a:solidFill>
                  <a:srgbClr val="434343"/>
                </a:solidFill>
              </a:rPr>
              <a:t>When creating data visualizations, we often need various types of data transformations, and scales perform this for us</a:t>
            </a:r>
          </a:p>
          <a:p>
            <a:pPr marL="457200" lvl="0" indent="-355600">
              <a:buClr>
                <a:srgbClr val="434343"/>
              </a:buClr>
              <a:buChar char="●"/>
            </a:pPr>
            <a:r>
              <a:rPr lang="en-US" sz="2000" dirty="0">
                <a:solidFill>
                  <a:srgbClr val="434343"/>
                </a:solidFill>
              </a:rPr>
              <a:t>D3.js provides generators to create many useful types of scales</a:t>
            </a:r>
          </a:p>
          <a:p>
            <a:pPr marL="457200" lvl="0" indent="-355600">
              <a:buClr>
                <a:srgbClr val="434343"/>
              </a:buClr>
              <a:buChar char="●"/>
            </a:pPr>
            <a:endParaRPr lang="en" sz="2000" dirty="0">
              <a:solidFill>
                <a:srgbClr val="434343"/>
              </a:solidFill>
            </a:endParaRPr>
          </a:p>
        </p:txBody>
      </p:sp>
    </p:spTree>
    <p:extLst>
      <p:ext uri="{BB962C8B-B14F-4D97-AF65-F5344CB8AC3E}">
        <p14:creationId xmlns:p14="http://schemas.microsoft.com/office/powerpoint/2010/main" val="2361607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US" dirty="0"/>
              <a:t>Scales map domain values into range values</a:t>
            </a:r>
            <a:endParaRPr lang="en" dirty="0">
              <a:latin typeface="Calibri"/>
              <a:ea typeface="Calibri"/>
              <a:cs typeface="Calibri"/>
              <a:sym typeface="Calibri"/>
            </a:endParaRPr>
          </a:p>
        </p:txBody>
      </p:sp>
      <p:sp>
        <p:nvSpPr>
          <p:cNvPr id="202" name="Shape 202"/>
          <p:cNvSpPr txBox="1">
            <a:spLocks noGrp="1"/>
          </p:cNvSpPr>
          <p:nvPr>
            <p:ph type="body" idx="1"/>
          </p:nvPr>
        </p:nvSpPr>
        <p:spPr>
          <a:xfrm>
            <a:off x="471900" y="1919075"/>
            <a:ext cx="3999900" cy="2710199"/>
          </a:xfrm>
          <a:prstGeom prst="rect">
            <a:avLst/>
          </a:prstGeom>
        </p:spPr>
        <p:txBody>
          <a:bodyPr lIns="91425" tIns="91425" rIns="91425" bIns="91425" anchor="t" anchorCtr="0">
            <a:noAutofit/>
          </a:bodyPr>
          <a:lstStyle/>
          <a:p>
            <a:pPr lvl="0" rtl="0">
              <a:spcBef>
                <a:spcPts val="0"/>
              </a:spcBef>
              <a:buNone/>
            </a:pPr>
            <a:r>
              <a:rPr lang="en-US" dirty="0"/>
              <a:t>Your data and its values are the </a:t>
            </a:r>
            <a:r>
              <a:rPr lang="en-US" b="1" dirty="0"/>
              <a:t>domain</a:t>
            </a:r>
          </a:p>
          <a:p>
            <a:pPr lvl="0" rtl="0">
              <a:spcBef>
                <a:spcPts val="0"/>
              </a:spcBef>
              <a:buNone/>
            </a:pPr>
            <a:r>
              <a:rPr lang="en-US" dirty="0"/>
              <a:t>Domain values are normally not representative in terms of visuals</a:t>
            </a:r>
          </a:p>
          <a:p>
            <a:pPr lvl="0" rtl="0">
              <a:spcBef>
                <a:spcPts val="0"/>
              </a:spcBef>
              <a:buNone/>
            </a:pPr>
            <a:r>
              <a:rPr lang="en-US" dirty="0"/>
              <a:t>Scales create a function that converts </a:t>
            </a:r>
            <a:r>
              <a:rPr lang="en-US" b="1" dirty="0"/>
              <a:t>domain</a:t>
            </a:r>
            <a:r>
              <a:rPr lang="en-US" dirty="0"/>
              <a:t> values to </a:t>
            </a:r>
            <a:r>
              <a:rPr lang="en-US" b="1" dirty="0"/>
              <a:t>range</a:t>
            </a:r>
            <a:r>
              <a:rPr lang="en-US" dirty="0"/>
              <a:t> values</a:t>
            </a:r>
          </a:p>
        </p:txBody>
      </p:sp>
      <p:pic>
        <p:nvPicPr>
          <p:cNvPr id="2" name="Picture 1">
            <a:extLst>
              <a:ext uri="{FF2B5EF4-FFF2-40B4-BE49-F238E27FC236}">
                <a16:creationId xmlns:a16="http://schemas.microsoft.com/office/drawing/2014/main" id="{80C30085-3AEC-4ABD-8110-78012B47D728}"/>
              </a:ext>
            </a:extLst>
          </p:cNvPr>
          <p:cNvPicPr>
            <a:picLocks noChangeAspect="1"/>
          </p:cNvPicPr>
          <p:nvPr/>
        </p:nvPicPr>
        <p:blipFill>
          <a:blip r:embed="rId3"/>
          <a:stretch>
            <a:fillRect/>
          </a:stretch>
        </p:blipFill>
        <p:spPr>
          <a:xfrm>
            <a:off x="4467519" y="1923142"/>
            <a:ext cx="4495800" cy="979244"/>
          </a:xfrm>
          <a:prstGeom prst="rect">
            <a:avLst/>
          </a:prstGeom>
        </p:spPr>
      </p:pic>
    </p:spTree>
    <p:extLst>
      <p:ext uri="{BB962C8B-B14F-4D97-AF65-F5344CB8AC3E}">
        <p14:creationId xmlns:p14="http://schemas.microsoft.com/office/powerpoint/2010/main" val="390087214"/>
      </p:ext>
    </p:extLst>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7270</TotalTime>
  <Words>961</Words>
  <Application>Microsoft Office PowerPoint</Application>
  <PresentationFormat>On-screen Show (16:9)</PresentationFormat>
  <Paragraphs>136</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Calibri</vt:lpstr>
      <vt:lpstr>Roboto</vt:lpstr>
      <vt:lpstr>Arial</vt:lpstr>
      <vt:lpstr>Wingdings</vt:lpstr>
      <vt:lpstr>Packt</vt:lpstr>
      <vt:lpstr>Packt</vt:lpstr>
      <vt:lpstr>Scaling Data</vt:lpstr>
      <vt:lpstr>Using scales for color</vt:lpstr>
      <vt:lpstr>Using scales for color</vt:lpstr>
      <vt:lpstr>Using scales for color</vt:lpstr>
      <vt:lpstr>Using scales for color</vt:lpstr>
      <vt:lpstr>An overview of scales</vt:lpstr>
      <vt:lpstr>In this video, we are going to take a look at…</vt:lpstr>
      <vt:lpstr>What is a scale?</vt:lpstr>
      <vt:lpstr>Scales map domain values into range values</vt:lpstr>
      <vt:lpstr>Categories of D3.js scales</vt:lpstr>
      <vt:lpstr>Why use scales?</vt:lpstr>
      <vt:lpstr>Next Video</vt:lpstr>
      <vt:lpstr>Using linear scales</vt:lpstr>
      <vt:lpstr>In this video, we are going to take a look at…</vt:lpstr>
      <vt:lpstr>Next Video</vt:lpstr>
      <vt:lpstr>Using scales for color</vt:lpstr>
      <vt:lpstr>In this video, we are going to take a look at…</vt:lpstr>
      <vt:lpstr>Summary</vt:lpstr>
      <vt:lpstr>Next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Michael Heydt</cp:lastModifiedBy>
  <cp:revision>77</cp:revision>
  <dcterms:modified xsi:type="dcterms:W3CDTF">2017-10-17T03:25:02Z</dcterms:modified>
</cp:coreProperties>
</file>